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7099300" cy="102346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512" y="-119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F874-02A7-4F1D-B70F-B44FB5361733}" type="datetimeFigureOut">
              <a:rPr lang="zh-TW" altLang="en-US" smtClean="0"/>
              <a:pPr/>
              <a:t>2019/4/22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FBF0-5F2E-41BA-9F97-5162F74C46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F874-02A7-4F1D-B70F-B44FB5361733}" type="datetimeFigureOut">
              <a:rPr lang="zh-TW" altLang="en-US" smtClean="0"/>
              <a:pPr/>
              <a:t>2019/4/22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FBF0-5F2E-41BA-9F97-5162F74C46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F874-02A7-4F1D-B70F-B44FB5361733}" type="datetimeFigureOut">
              <a:rPr lang="zh-TW" altLang="en-US" smtClean="0"/>
              <a:pPr/>
              <a:t>2019/4/22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FBF0-5F2E-41BA-9F97-5162F74C46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F874-02A7-4F1D-B70F-B44FB5361733}" type="datetimeFigureOut">
              <a:rPr lang="zh-TW" altLang="en-US" smtClean="0"/>
              <a:pPr/>
              <a:t>2019/4/22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FBF0-5F2E-41BA-9F97-5162F74C46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F874-02A7-4F1D-B70F-B44FB5361733}" type="datetimeFigureOut">
              <a:rPr lang="zh-TW" altLang="en-US" smtClean="0"/>
              <a:pPr/>
              <a:t>2019/4/22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FBF0-5F2E-41BA-9F97-5162F74C46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F874-02A7-4F1D-B70F-B44FB5361733}" type="datetimeFigureOut">
              <a:rPr lang="zh-TW" altLang="en-US" smtClean="0"/>
              <a:pPr/>
              <a:t>2019/4/22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FBF0-5F2E-41BA-9F97-5162F74C46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F874-02A7-4F1D-B70F-B44FB5361733}" type="datetimeFigureOut">
              <a:rPr lang="zh-TW" altLang="en-US" smtClean="0"/>
              <a:pPr/>
              <a:t>2019/4/22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FBF0-5F2E-41BA-9F97-5162F74C46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F874-02A7-4F1D-B70F-B44FB5361733}" type="datetimeFigureOut">
              <a:rPr lang="zh-TW" altLang="en-US" smtClean="0"/>
              <a:pPr/>
              <a:t>2019/4/22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FBF0-5F2E-41BA-9F97-5162F74C46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F874-02A7-4F1D-B70F-B44FB5361733}" type="datetimeFigureOut">
              <a:rPr lang="zh-TW" altLang="en-US" smtClean="0"/>
              <a:pPr/>
              <a:t>2019/4/22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FBF0-5F2E-41BA-9F97-5162F74C46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F874-02A7-4F1D-B70F-B44FB5361733}" type="datetimeFigureOut">
              <a:rPr lang="zh-TW" altLang="en-US" smtClean="0"/>
              <a:pPr/>
              <a:t>2019/4/22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FBF0-5F2E-41BA-9F97-5162F74C46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7F874-02A7-4F1D-B70F-B44FB5361733}" type="datetimeFigureOut">
              <a:rPr lang="zh-TW" altLang="en-US" smtClean="0"/>
              <a:pPr/>
              <a:t>2019/4/22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FBF0-5F2E-41BA-9F97-5162F74C46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7F874-02A7-4F1D-B70F-B44FB5361733}" type="datetimeFigureOut">
              <a:rPr lang="zh-TW" altLang="en-US" smtClean="0"/>
              <a:pPr/>
              <a:t>2019/4/22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8FBF0-5F2E-41BA-9F97-5162F74C46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140.128.71.105/ncutotc/login.aspx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圖片 20" descr="2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7056935">
            <a:off x="53488" y="-1422248"/>
            <a:ext cx="6858000" cy="7097661"/>
          </a:xfrm>
          <a:prstGeom prst="rect">
            <a:avLst/>
          </a:prstGeom>
        </p:spPr>
      </p:pic>
      <p:sp>
        <p:nvSpPr>
          <p:cNvPr id="36" name="文字方塊 35"/>
          <p:cNvSpPr txBox="1"/>
          <p:nvPr/>
        </p:nvSpPr>
        <p:spPr>
          <a:xfrm>
            <a:off x="4869160" y="8636386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工管系系辦敬啟</a:t>
            </a:r>
            <a:endParaRPr lang="zh-TW" altLang="en-US" sz="2000" b="1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41" name="群組 40"/>
          <p:cNvGrpSpPr/>
          <p:nvPr/>
        </p:nvGrpSpPr>
        <p:grpSpPr>
          <a:xfrm>
            <a:off x="72008" y="69756"/>
            <a:ext cx="6785992" cy="7530061"/>
            <a:chOff x="72008" y="69756"/>
            <a:chExt cx="6785992" cy="7530061"/>
          </a:xfrm>
        </p:grpSpPr>
        <p:sp>
          <p:nvSpPr>
            <p:cNvPr id="6" name="矩形 5"/>
            <p:cNvSpPr/>
            <p:nvPr/>
          </p:nvSpPr>
          <p:spPr>
            <a:xfrm>
              <a:off x="332656" y="69756"/>
              <a:ext cx="6264696" cy="1261884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TW" altLang="en-US" sz="44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chemeClr val="tx2">
                      <a:lumMod val="75000"/>
                    </a:scheme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標楷體" pitchFamily="65" charset="-120"/>
                  <a:ea typeface="標楷體" pitchFamily="65" charset="-120"/>
                </a:rPr>
                <a:t>應屆畢業生</a:t>
              </a:r>
              <a:endParaRPr lang="en-US" altLang="zh-TW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標楷體" pitchFamily="65" charset="-120"/>
                <a:ea typeface="標楷體" pitchFamily="65" charset="-120"/>
              </a:endParaRPr>
            </a:p>
            <a:p>
              <a:pPr algn="ctr"/>
              <a:r>
                <a:rPr lang="en-US" altLang="zh-TW" sz="32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chemeClr val="tx2">
                      <a:lumMod val="75000"/>
                    </a:scheme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標楷體" pitchFamily="65" charset="-120"/>
                  <a:ea typeface="標楷體" pitchFamily="65" charset="-120"/>
                </a:rPr>
                <a:t>106</a:t>
              </a:r>
              <a:r>
                <a:rPr lang="zh-TW" altLang="en-US" sz="32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chemeClr val="tx2">
                      <a:lumMod val="75000"/>
                    </a:scheme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標楷體" pitchFamily="65" charset="-120"/>
                  <a:ea typeface="標楷體" pitchFamily="65" charset="-120"/>
                </a:rPr>
                <a:t>學年度第</a:t>
              </a:r>
              <a:r>
                <a:rPr lang="en-US" altLang="zh-TW" sz="32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chemeClr val="tx2">
                      <a:lumMod val="75000"/>
                    </a:scheme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標楷體" pitchFamily="65" charset="-120"/>
                  <a:ea typeface="標楷體" pitchFamily="65" charset="-120"/>
                </a:rPr>
                <a:t>2</a:t>
              </a:r>
              <a:r>
                <a:rPr lang="zh-TW" altLang="en-US" sz="32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chemeClr val="tx2">
                      <a:lumMod val="75000"/>
                    </a:schemeClr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標楷體" pitchFamily="65" charset="-120"/>
                  <a:ea typeface="標楷體" pitchFamily="65" charset="-120"/>
                </a:rPr>
                <a:t>學期證照獎勵申請</a:t>
              </a:r>
              <a:endParaRPr lang="zh-TW" altLang="en-US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476672" y="1259632"/>
              <a:ext cx="59046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400" b="1" dirty="0" smtClean="0">
                  <a:latin typeface="標楷體" pitchFamily="65" charset="-120"/>
                  <a:ea typeface="標楷體" pitchFamily="65" charset="-120"/>
                </a:rPr>
                <a:t>請同學至線上申請</a:t>
              </a:r>
              <a:r>
                <a:rPr lang="en-US" altLang="zh-TW" sz="2400" b="1" dirty="0" smtClean="0">
                  <a:latin typeface="標楷體" pitchFamily="65" charset="-120"/>
                  <a:ea typeface="標楷體" pitchFamily="65" charset="-120"/>
                </a:rPr>
                <a:t>(</a:t>
              </a:r>
              <a:r>
                <a:rPr lang="zh-TW" altLang="en-US" sz="2400" b="1" dirty="0" smtClean="0">
                  <a:latin typeface="標楷體" pitchFamily="65" charset="-120"/>
                  <a:ea typeface="標楷體" pitchFamily="65" charset="-120"/>
                </a:rPr>
                <a:t>證照管理系統</a:t>
              </a:r>
              <a:r>
                <a:rPr lang="en-US" altLang="zh-TW" sz="2400" b="1" dirty="0" smtClean="0">
                  <a:latin typeface="標楷體" pitchFamily="65" charset="-120"/>
                  <a:ea typeface="標楷體" pitchFamily="65" charset="-120"/>
                </a:rPr>
                <a:t>)</a:t>
              </a:r>
              <a:r>
                <a:rPr lang="zh-TW" altLang="en-US" sz="2400" b="1" dirty="0" smtClean="0">
                  <a:latin typeface="標楷體" pitchFamily="65" charset="-120"/>
                  <a:ea typeface="標楷體" pitchFamily="65" charset="-120"/>
                </a:rPr>
                <a:t>：</a:t>
              </a:r>
              <a:endParaRPr lang="zh-TW" altLang="en-US" sz="2400" b="1" dirty="0">
                <a:latin typeface="標楷體" pitchFamily="65" charset="-120"/>
                <a:ea typeface="標楷體" pitchFamily="65" charset="-120"/>
              </a:endParaRPr>
            </a:p>
          </p:txBody>
        </p:sp>
        <p:grpSp>
          <p:nvGrpSpPr>
            <p:cNvPr id="20" name="群組 19"/>
            <p:cNvGrpSpPr/>
            <p:nvPr/>
          </p:nvGrpSpPr>
          <p:grpSpPr>
            <a:xfrm>
              <a:off x="260648" y="2492479"/>
              <a:ext cx="6469088" cy="5107338"/>
              <a:chOff x="408405" y="2569309"/>
              <a:chExt cx="6637156" cy="5381236"/>
            </a:xfrm>
          </p:grpSpPr>
          <p:sp>
            <p:nvSpPr>
              <p:cNvPr id="16" name="文字方塊 15"/>
              <p:cNvSpPr txBox="1"/>
              <p:nvPr/>
            </p:nvSpPr>
            <p:spPr>
              <a:xfrm>
                <a:off x="777123" y="2569309"/>
                <a:ext cx="6120680" cy="7458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2000" b="1" dirty="0" smtClean="0">
                    <a:latin typeface="標楷體" pitchFamily="65" charset="-120"/>
                    <a:ea typeface="標楷體" pitchFamily="65" charset="-120"/>
                  </a:rPr>
                  <a:t>需為</a:t>
                </a:r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106</a:t>
                </a:r>
                <a:r>
                  <a:rPr lang="zh-TW" altLang="en-US" sz="2000" b="1" dirty="0" smtClean="0">
                    <a:latin typeface="標楷體" pitchFamily="65" charset="-120"/>
                    <a:ea typeface="標楷體" pitchFamily="65" charset="-120"/>
                  </a:rPr>
                  <a:t>學年度第二學期（</a:t>
                </a:r>
                <a:r>
                  <a:rPr lang="en-US" altLang="zh-TW" sz="2000" b="1" u="sng" dirty="0" smtClean="0">
                    <a:latin typeface="標楷體" pitchFamily="65" charset="-120"/>
                    <a:ea typeface="標楷體" pitchFamily="65" charset="-120"/>
                  </a:rPr>
                  <a:t>107</a:t>
                </a:r>
                <a:r>
                  <a:rPr lang="zh-TW" altLang="en-US" sz="2000" b="1" u="sng" dirty="0" smtClean="0">
                    <a:latin typeface="標楷體" pitchFamily="65" charset="-120"/>
                    <a:ea typeface="標楷體" pitchFamily="65" charset="-120"/>
                  </a:rPr>
                  <a:t>年</a:t>
                </a:r>
                <a:r>
                  <a:rPr lang="en-US" altLang="zh-TW" sz="2000" b="1" u="sng" dirty="0" smtClean="0">
                    <a:latin typeface="標楷體" pitchFamily="65" charset="-120"/>
                    <a:ea typeface="標楷體" pitchFamily="65" charset="-120"/>
                  </a:rPr>
                  <a:t>2</a:t>
                </a:r>
                <a:r>
                  <a:rPr lang="zh-TW" altLang="en-US" sz="2000" b="1" u="sng" dirty="0" smtClean="0">
                    <a:latin typeface="標楷體" pitchFamily="65" charset="-120"/>
                    <a:ea typeface="標楷體" pitchFamily="65" charset="-120"/>
                  </a:rPr>
                  <a:t>月</a:t>
                </a:r>
                <a:r>
                  <a:rPr lang="en-US" altLang="zh-TW" sz="2000" b="1" u="sng" dirty="0" smtClean="0">
                    <a:latin typeface="標楷體" pitchFamily="65" charset="-120"/>
                    <a:ea typeface="標楷體" pitchFamily="65" charset="-120"/>
                  </a:rPr>
                  <a:t>1</a:t>
                </a:r>
                <a:r>
                  <a:rPr lang="zh-TW" altLang="en-US" sz="2000" b="1" u="sng" dirty="0" smtClean="0">
                    <a:latin typeface="標楷體" pitchFamily="65" charset="-120"/>
                    <a:ea typeface="標楷體" pitchFamily="65" charset="-120"/>
                  </a:rPr>
                  <a:t>日至</a:t>
                </a:r>
                <a:r>
                  <a:rPr lang="en-US" altLang="zh-TW" sz="2000" b="1" u="sng" dirty="0" smtClean="0">
                    <a:latin typeface="標楷體" pitchFamily="65" charset="-120"/>
                    <a:ea typeface="標楷體" pitchFamily="65" charset="-120"/>
                  </a:rPr>
                  <a:t>107年7月31日</a:t>
                </a:r>
                <a:r>
                  <a:rPr lang="zh-TW" altLang="en-US" sz="2000" b="1" dirty="0" smtClean="0">
                    <a:latin typeface="標楷體" pitchFamily="65" charset="-120"/>
                    <a:ea typeface="標楷體" pitchFamily="65" charset="-120"/>
                  </a:rPr>
                  <a:t>）取得之證照。</a:t>
                </a:r>
                <a:endParaRPr lang="zh-TW" altLang="en-US" sz="2000" b="1" dirty="0"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17" name="文字方塊 16"/>
              <p:cNvSpPr txBox="1"/>
              <p:nvPr/>
            </p:nvSpPr>
            <p:spPr>
              <a:xfrm>
                <a:off x="777122" y="3331783"/>
                <a:ext cx="6268439" cy="21078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2000" b="1" dirty="0" smtClean="0">
                    <a:latin typeface="標楷體" pitchFamily="65" charset="-120"/>
                    <a:ea typeface="標楷體" pitchFamily="65" charset="-120"/>
                  </a:rPr>
                  <a:t>申請時間</a:t>
                </a:r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(</a:t>
                </a:r>
                <a:r>
                  <a:rPr lang="zh-TW" altLang="en-US" sz="2000" b="1" dirty="0" smtClean="0">
                    <a:latin typeface="標楷體" pitchFamily="65" charset="-120"/>
                    <a:ea typeface="標楷體" pitchFamily="65" charset="-120"/>
                  </a:rPr>
                  <a:t>分二階段</a:t>
                </a:r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)</a:t>
                </a:r>
                <a:r>
                  <a:rPr lang="zh-TW" altLang="en-US" sz="2000" b="1" dirty="0" smtClean="0">
                    <a:latin typeface="標楷體" pitchFamily="65" charset="-120"/>
                    <a:ea typeface="標楷體" pitchFamily="65" charset="-120"/>
                  </a:rPr>
                  <a:t>：</a:t>
                </a:r>
                <a:endParaRPr lang="en-US" altLang="zh-TW" sz="2000" b="1" dirty="0" smtClean="0">
                  <a:latin typeface="標楷體" pitchFamily="65" charset="-120"/>
                  <a:ea typeface="標楷體" pitchFamily="65" charset="-120"/>
                </a:endParaRPr>
              </a:p>
              <a:p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(1)</a:t>
                </a:r>
                <a:r>
                  <a:rPr lang="zh-TW" altLang="en-US" sz="2000" b="1" dirty="0" smtClean="0">
                    <a:latin typeface="標楷體" pitchFamily="65" charset="-120"/>
                    <a:ea typeface="標楷體" pitchFamily="65" charset="-120"/>
                  </a:rPr>
                  <a:t>第一階段</a:t>
                </a:r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：</a:t>
                </a:r>
                <a:r>
                  <a:rPr lang="zh-TW" altLang="en-US" sz="2000" b="1" dirty="0" smtClean="0">
                    <a:solidFill>
                      <a:schemeClr val="accent5">
                        <a:lumMod val="75000"/>
                      </a:schemeClr>
                    </a:solidFill>
                    <a:latin typeface="標楷體" pitchFamily="65" charset="-120"/>
                    <a:ea typeface="標楷體" pitchFamily="65" charset="-120"/>
                  </a:rPr>
                  <a:t>未於證照獎勵清單認列之證照需於此區間提出</a:t>
                </a:r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(</a:t>
                </a:r>
                <a:r>
                  <a:rPr lang="en-US" altLang="zh-TW" sz="2000" b="1" dirty="0" smtClean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107</a:t>
                </a:r>
                <a:r>
                  <a:rPr lang="zh-TW" altLang="en-US" sz="2000" b="1" dirty="0" smtClean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年</a:t>
                </a:r>
                <a:r>
                  <a:rPr lang="en-US" altLang="zh-TW" sz="2000" b="1" dirty="0" smtClean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4</a:t>
                </a:r>
                <a:r>
                  <a:rPr lang="zh-TW" altLang="en-US" sz="2000" b="1" dirty="0" smtClean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月</a:t>
                </a:r>
                <a:r>
                  <a:rPr lang="en-US" altLang="zh-TW" sz="2000" b="1" dirty="0" smtClean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25</a:t>
                </a:r>
                <a:r>
                  <a:rPr lang="zh-TW" altLang="en-US" sz="2000" b="1" dirty="0" smtClean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日至</a:t>
                </a:r>
                <a:r>
                  <a:rPr lang="en-US" altLang="zh-TW" sz="2000" b="1" dirty="0" smtClean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107年5月25日</a:t>
                </a:r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)</a:t>
                </a:r>
              </a:p>
              <a:p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(2)</a:t>
                </a:r>
                <a:r>
                  <a:rPr lang="zh-TW" altLang="en-US" sz="2000" b="1" dirty="0" smtClean="0">
                    <a:latin typeface="標楷體" pitchFamily="65" charset="-120"/>
                    <a:ea typeface="標楷體" pitchFamily="65" charset="-120"/>
                  </a:rPr>
                  <a:t>第二階段</a:t>
                </a:r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：</a:t>
                </a:r>
                <a:r>
                  <a:rPr lang="zh-TW" altLang="en-US" sz="2000" b="1" dirty="0" smtClean="0">
                    <a:solidFill>
                      <a:schemeClr val="accent5">
                        <a:lumMod val="50000"/>
                      </a:schemeClr>
                    </a:solidFill>
                    <a:latin typeface="標楷體" pitchFamily="65" charset="-120"/>
                    <a:ea typeface="標楷體" pitchFamily="65" charset="-120"/>
                  </a:rPr>
                  <a:t>應屆畢業生於離校前可申請，此階段若有未於證照獎勵清單認列之證照，將無法給予時數</a:t>
                </a:r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(</a:t>
                </a:r>
                <a:r>
                  <a:rPr lang="en-US" altLang="zh-TW" sz="2000" b="1" dirty="0" smtClean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107</a:t>
                </a:r>
                <a:r>
                  <a:rPr lang="zh-TW" altLang="en-US" sz="2000" b="1" dirty="0" smtClean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年</a:t>
                </a:r>
                <a:r>
                  <a:rPr lang="en-US" altLang="zh-TW" sz="2000" b="1" dirty="0" smtClean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6</a:t>
                </a:r>
                <a:r>
                  <a:rPr lang="zh-TW" altLang="en-US" sz="2000" b="1" dirty="0" smtClean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月</a:t>
                </a:r>
                <a:r>
                  <a:rPr lang="en-US" altLang="zh-TW" sz="2000" b="1" dirty="0" smtClean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25</a:t>
                </a:r>
                <a:r>
                  <a:rPr lang="zh-TW" altLang="en-US" sz="2000" b="1" dirty="0" smtClean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日至</a:t>
                </a:r>
                <a:r>
                  <a:rPr lang="en-US" altLang="zh-TW" sz="2000" b="1" dirty="0" smtClean="0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107年8月15日</a:t>
                </a:r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)</a:t>
                </a:r>
                <a:endParaRPr lang="zh-TW" altLang="en-US" sz="2000" b="1" dirty="0"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18" name="文字方塊 17"/>
              <p:cNvSpPr txBox="1"/>
              <p:nvPr/>
            </p:nvSpPr>
            <p:spPr>
              <a:xfrm>
                <a:off x="651632" y="6880414"/>
                <a:ext cx="6258106" cy="10701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2000" b="1" dirty="0" smtClean="0">
                    <a:latin typeface="標楷體" pitchFamily="65" charset="-120"/>
                    <a:ea typeface="標楷體" pitchFamily="65" charset="-120"/>
                  </a:rPr>
                  <a:t>提出申請後請密切注意是否已審核，如被退件，請注意退件原因並修改申請內容；如未看到退件原因請洽系辦。</a:t>
                </a:r>
                <a:endParaRPr lang="en-US" altLang="zh-TW" sz="2000" b="1" dirty="0" smtClean="0"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19" name="文字方塊 18"/>
              <p:cNvSpPr txBox="1"/>
              <p:nvPr/>
            </p:nvSpPr>
            <p:spPr>
              <a:xfrm>
                <a:off x="777123" y="5291439"/>
                <a:ext cx="6268438" cy="17186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2000" b="1" dirty="0" smtClean="0">
                    <a:latin typeface="標楷體" pitchFamily="65" charset="-120"/>
                    <a:ea typeface="標楷體" pitchFamily="65" charset="-120"/>
                  </a:rPr>
                  <a:t>填申請時請注意：</a:t>
                </a:r>
                <a:endParaRPr lang="en-US" altLang="zh-TW" sz="2000" b="1" dirty="0" smtClean="0">
                  <a:latin typeface="標楷體" pitchFamily="65" charset="-120"/>
                  <a:ea typeface="標楷體" pitchFamily="65" charset="-120"/>
                </a:endParaRPr>
              </a:p>
              <a:p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1.</a:t>
                </a:r>
                <a:r>
                  <a:rPr lang="zh-TW" altLang="en-US" sz="2000" b="1" dirty="0" smtClean="0">
                    <a:solidFill>
                      <a:schemeClr val="accent5">
                        <a:lumMod val="75000"/>
                      </a:schemeClr>
                    </a:solidFill>
                    <a:latin typeface="標楷體" pitchFamily="65" charset="-120"/>
                    <a:ea typeface="標楷體" pitchFamily="65" charset="-120"/>
                  </a:rPr>
                  <a:t>證照代碼</a:t>
                </a:r>
                <a:r>
                  <a:rPr lang="zh-TW" altLang="en-US" sz="2000" b="1" dirty="0" smtClean="0">
                    <a:latin typeface="標楷體" pitchFamily="65" charset="-120"/>
                    <a:ea typeface="標楷體" pitchFamily="65" charset="-120"/>
                  </a:rPr>
                  <a:t>請填寫正確</a:t>
                </a:r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(</a:t>
                </a:r>
                <a:r>
                  <a:rPr lang="zh-TW" altLang="en-US" b="1" dirty="0" smtClean="0">
                    <a:latin typeface="標楷體" pitchFamily="65" charset="-120"/>
                    <a:ea typeface="標楷體" pitchFamily="65" charset="-120"/>
                  </a:rPr>
                  <a:t>如不知請洽系辦，勿隨便填寫</a:t>
                </a:r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)</a:t>
                </a:r>
              </a:p>
              <a:p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2.</a:t>
                </a:r>
                <a:r>
                  <a:rPr lang="zh-TW" altLang="en-US" sz="2000" b="1" dirty="0" smtClean="0">
                    <a:latin typeface="標楷體" pitchFamily="65" charset="-120"/>
                    <a:ea typeface="標楷體" pitchFamily="65" charset="-120"/>
                  </a:rPr>
                  <a:t>銀行資料需填寫</a:t>
                </a:r>
                <a:r>
                  <a:rPr lang="zh-TW" altLang="en-US" sz="2000" b="1" dirty="0" smtClean="0">
                    <a:solidFill>
                      <a:schemeClr val="accent5">
                        <a:lumMod val="75000"/>
                      </a:schemeClr>
                    </a:solidFill>
                    <a:latin typeface="標楷體" pitchFamily="65" charset="-120"/>
                    <a:ea typeface="標楷體" pitchFamily="65" charset="-120"/>
                  </a:rPr>
                  <a:t>分行資料</a:t>
                </a:r>
                <a:endParaRPr lang="en-US" altLang="zh-TW" sz="2000" b="1" dirty="0" smtClean="0">
                  <a:solidFill>
                    <a:schemeClr val="accent5">
                      <a:lumMod val="75000"/>
                    </a:schemeClr>
                  </a:solidFill>
                  <a:latin typeface="標楷體" pitchFamily="65" charset="-120"/>
                  <a:ea typeface="標楷體" pitchFamily="65" charset="-120"/>
                </a:endParaRPr>
              </a:p>
              <a:p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3.</a:t>
                </a:r>
                <a:r>
                  <a:rPr lang="zh-TW" altLang="en-US" sz="2000" b="1" dirty="0" smtClean="0">
                    <a:solidFill>
                      <a:schemeClr val="accent5">
                        <a:lumMod val="75000"/>
                      </a:schemeClr>
                    </a:solidFill>
                    <a:latin typeface="標楷體" pitchFamily="65" charset="-120"/>
                    <a:ea typeface="標楷體" pitchFamily="65" charset="-120"/>
                  </a:rPr>
                  <a:t>電子檔</a:t>
                </a:r>
                <a:r>
                  <a:rPr lang="zh-TW" altLang="en-US" sz="2000" b="1" dirty="0" smtClean="0">
                    <a:latin typeface="標楷體" pitchFamily="65" charset="-120"/>
                    <a:ea typeface="標楷體" pitchFamily="65" charset="-120"/>
                  </a:rPr>
                  <a:t>請再三確認是否上傳成功</a:t>
                </a:r>
                <a:endParaRPr lang="en-US" altLang="zh-TW" sz="2000" b="1" dirty="0" smtClean="0">
                  <a:latin typeface="標楷體" pitchFamily="65" charset="-120"/>
                  <a:ea typeface="標楷體" pitchFamily="65" charset="-120"/>
                </a:endParaRPr>
              </a:p>
              <a:p>
                <a:r>
                  <a:rPr lang="en-US" altLang="zh-TW" sz="2000" b="1" dirty="0">
                    <a:latin typeface="標楷體" pitchFamily="65" charset="-120"/>
                    <a:ea typeface="標楷體" pitchFamily="65" charset="-120"/>
                  </a:rPr>
                  <a:t> </a:t>
                </a:r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 (</a:t>
                </a:r>
                <a:r>
                  <a:rPr lang="zh-TW" altLang="en-US" sz="2000" b="1" dirty="0" smtClean="0">
                    <a:latin typeface="標楷體" pitchFamily="65" charset="-120"/>
                    <a:ea typeface="標楷體" pitchFamily="65" charset="-120"/>
                  </a:rPr>
                  <a:t>證照電子檔 及銀行存摺電子檔</a:t>
                </a:r>
                <a:r>
                  <a:rPr lang="en-US" altLang="zh-TW" sz="2000" b="1" dirty="0" smtClean="0">
                    <a:latin typeface="標楷體" pitchFamily="65" charset="-120"/>
                    <a:ea typeface="標楷體" pitchFamily="65" charset="-120"/>
                  </a:rPr>
                  <a:t>)</a:t>
                </a:r>
                <a:endParaRPr lang="zh-TW" altLang="en-US" sz="2000" b="1" dirty="0"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26" name="甜甜圈 25"/>
              <p:cNvSpPr/>
              <p:nvPr/>
            </p:nvSpPr>
            <p:spPr>
              <a:xfrm>
                <a:off x="417083" y="2713325"/>
                <a:ext cx="288032" cy="288033"/>
              </a:xfrm>
              <a:prstGeom prst="donut">
                <a:avLst/>
              </a:prstGeom>
              <a:solidFill>
                <a:srgbClr val="7030A0"/>
              </a:solidFill>
              <a:ln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7" name="甜甜圈 26"/>
              <p:cNvSpPr/>
              <p:nvPr/>
            </p:nvSpPr>
            <p:spPr>
              <a:xfrm>
                <a:off x="417083" y="3433406"/>
                <a:ext cx="288032" cy="288033"/>
              </a:xfrm>
              <a:prstGeom prst="donut">
                <a:avLst/>
              </a:prstGeom>
              <a:solidFill>
                <a:srgbClr val="7030A0"/>
              </a:solidFill>
              <a:ln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8" name="甜甜圈 27"/>
              <p:cNvSpPr/>
              <p:nvPr/>
            </p:nvSpPr>
            <p:spPr>
              <a:xfrm>
                <a:off x="417083" y="5357643"/>
                <a:ext cx="288032" cy="288032"/>
              </a:xfrm>
              <a:prstGeom prst="donut">
                <a:avLst/>
              </a:prstGeom>
              <a:solidFill>
                <a:srgbClr val="7030A0"/>
              </a:solidFill>
              <a:ln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TW" dirty="0" smtClean="0">
                    <a:solidFill>
                      <a:srgbClr val="FF0000"/>
                    </a:solidFill>
                  </a:rPr>
                  <a:t>          </a:t>
                </a:r>
                <a:endParaRPr lang="zh-TW" altLang="en-US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9" name="甜甜圈 28"/>
              <p:cNvSpPr/>
              <p:nvPr/>
            </p:nvSpPr>
            <p:spPr>
              <a:xfrm>
                <a:off x="408405" y="7032154"/>
                <a:ext cx="288032" cy="288032"/>
              </a:xfrm>
              <a:prstGeom prst="donut">
                <a:avLst/>
              </a:prstGeom>
              <a:solidFill>
                <a:srgbClr val="7030A0"/>
              </a:solidFill>
              <a:ln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8" name="文字方塊 7"/>
            <p:cNvSpPr txBox="1"/>
            <p:nvPr/>
          </p:nvSpPr>
          <p:spPr>
            <a:xfrm>
              <a:off x="2465512" y="1988423"/>
              <a:ext cx="4392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</a:rPr>
                <a:t>注意事項</a:t>
              </a:r>
              <a:endParaRPr lang="zh-TW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72008" y="1628383"/>
              <a:ext cx="67413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2400" b="1" dirty="0" smtClean="0">
                  <a:hlinkClick r:id="rId3"/>
                </a:rPr>
                <a:t>http://140.128.71.105/ncutotc</a:t>
              </a:r>
              <a:r>
                <a:rPr lang="en-US" altLang="zh-TW" sz="1050" b="1" dirty="0" smtClean="0">
                  <a:hlinkClick r:id="rId3"/>
                </a:rPr>
                <a:t>/(</a:t>
              </a:r>
              <a:r>
                <a:rPr lang="zh-TW" altLang="en-US" sz="1050" b="1" dirty="0" smtClean="0">
                  <a:latin typeface="標楷體" pitchFamily="65" charset="-120"/>
                  <a:ea typeface="標楷體" pitchFamily="65" charset="-120"/>
                  <a:hlinkClick r:id="rId3"/>
                </a:rPr>
                <a:t>首頁</a:t>
              </a:r>
              <a:r>
                <a:rPr lang="en-US" altLang="zh-TW" sz="1050" b="1" dirty="0" smtClean="0">
                  <a:latin typeface="標楷體" pitchFamily="65" charset="-120"/>
                  <a:ea typeface="標楷體" pitchFamily="65" charset="-120"/>
                  <a:hlinkClick r:id="rId3"/>
                </a:rPr>
                <a:t>-</a:t>
              </a:r>
              <a:r>
                <a:rPr lang="zh-TW" altLang="en-US" sz="1050" b="1" dirty="0" smtClean="0">
                  <a:latin typeface="標楷體" pitchFamily="65" charset="-120"/>
                  <a:ea typeface="標楷體" pitchFamily="65" charset="-120"/>
                  <a:hlinkClick r:id="rId3"/>
                </a:rPr>
                <a:t>校務行政</a:t>
              </a:r>
              <a:r>
                <a:rPr lang="en-US" altLang="zh-TW" sz="1050" b="1" dirty="0" smtClean="0">
                  <a:latin typeface="標楷體" pitchFamily="65" charset="-120"/>
                  <a:ea typeface="標楷體" pitchFamily="65" charset="-120"/>
                  <a:hlinkClick r:id="rId3"/>
                </a:rPr>
                <a:t>-</a:t>
              </a:r>
              <a:r>
                <a:rPr lang="zh-TW" altLang="en-US" sz="1050" b="1" dirty="0" smtClean="0">
                  <a:latin typeface="標楷體" pitchFamily="65" charset="-120"/>
                  <a:ea typeface="標楷體" pitchFamily="65" charset="-120"/>
                  <a:hlinkClick r:id="rId3"/>
                </a:rPr>
                <a:t>證照管理系統</a:t>
              </a:r>
              <a:r>
                <a:rPr lang="en-US" altLang="zh-TW" sz="1050" b="1" dirty="0" smtClean="0">
                  <a:hlinkClick r:id="rId3"/>
                </a:rPr>
                <a:t>)</a:t>
              </a:r>
              <a:endParaRPr lang="zh-TW" altLang="en-US" sz="2400" b="1" dirty="0"/>
            </a:p>
          </p:txBody>
        </p:sp>
      </p:grpSp>
      <p:sp>
        <p:nvSpPr>
          <p:cNvPr id="23" name="文字方塊 22"/>
          <p:cNvSpPr txBox="1"/>
          <p:nvPr/>
        </p:nvSpPr>
        <p:spPr>
          <a:xfrm>
            <a:off x="497716" y="7569041"/>
            <a:ext cx="60276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建議同學照正常程序申請獎勵金後由系統匯入時數，若先要先拿到時數，則須於紙本申請單中學生切結處註明放棄獎勵金，切結後若還申請獎勵金導致系統判別時數錯誤，後果須由同學自付。</a:t>
            </a:r>
            <a:endParaRPr lang="en-US" altLang="zh-TW" sz="20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" name="甜甜圈 23"/>
          <p:cNvSpPr/>
          <p:nvPr/>
        </p:nvSpPr>
        <p:spPr>
          <a:xfrm>
            <a:off x="260648" y="7713057"/>
            <a:ext cx="280738" cy="273372"/>
          </a:xfrm>
          <a:prstGeom prst="donu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479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241</TotalTime>
  <Words>426</Words>
  <Application>Microsoft Office PowerPoint</Application>
  <PresentationFormat>如螢幕大小 (4:3)</PresentationFormat>
  <Paragraphs>18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投影片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37</cp:revision>
  <dcterms:created xsi:type="dcterms:W3CDTF">2014-09-02T06:20:11Z</dcterms:created>
  <dcterms:modified xsi:type="dcterms:W3CDTF">2019-04-22T05:39:32Z</dcterms:modified>
</cp:coreProperties>
</file>